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37"/>
  </p:notesMasterIdLst>
  <p:sldIdLst>
    <p:sldId id="260" r:id="rId3"/>
    <p:sldId id="331" r:id="rId4"/>
    <p:sldId id="367" r:id="rId5"/>
    <p:sldId id="333" r:id="rId6"/>
    <p:sldId id="378" r:id="rId7"/>
    <p:sldId id="368" r:id="rId8"/>
    <p:sldId id="336" r:id="rId9"/>
    <p:sldId id="341" r:id="rId10"/>
    <p:sldId id="369" r:id="rId11"/>
    <p:sldId id="366" r:id="rId12"/>
    <p:sldId id="376" r:id="rId13"/>
    <p:sldId id="344" r:id="rId14"/>
    <p:sldId id="345" r:id="rId15"/>
    <p:sldId id="347" r:id="rId16"/>
    <p:sldId id="348" r:id="rId17"/>
    <p:sldId id="365" r:id="rId18"/>
    <p:sldId id="350" r:id="rId19"/>
    <p:sldId id="352" r:id="rId20"/>
    <p:sldId id="353" r:id="rId21"/>
    <p:sldId id="354" r:id="rId22"/>
    <p:sldId id="355" r:id="rId23"/>
    <p:sldId id="377" r:id="rId24"/>
    <p:sldId id="362" r:id="rId25"/>
    <p:sldId id="326" r:id="rId26"/>
    <p:sldId id="370" r:id="rId27"/>
    <p:sldId id="359" r:id="rId28"/>
    <p:sldId id="360" r:id="rId29"/>
    <p:sldId id="361" r:id="rId30"/>
    <p:sldId id="375" r:id="rId31"/>
    <p:sldId id="313" r:id="rId32"/>
    <p:sldId id="266" r:id="rId33"/>
    <p:sldId id="372" r:id="rId34"/>
    <p:sldId id="373" r:id="rId35"/>
    <p:sldId id="37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181"/>
    <a:srgbClr val="0000FF"/>
    <a:srgbClr val="444444"/>
    <a:srgbClr val="6A5ACD"/>
    <a:srgbClr val="0D0296"/>
    <a:srgbClr val="E18E52"/>
    <a:srgbClr val="FF8637"/>
    <a:srgbClr val="3A3A3A"/>
    <a:srgbClr val="F5CA46"/>
    <a:srgbClr val="B8AE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8" autoAdjust="0"/>
    <p:restoredTop sz="94692" autoAdjust="0"/>
  </p:normalViewPr>
  <p:slideViewPr>
    <p:cSldViewPr snapToGrid="0">
      <p:cViewPr varScale="1">
        <p:scale>
          <a:sx n="91" d="100"/>
          <a:sy n="91" d="100"/>
        </p:scale>
        <p:origin x="31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32A3A-E1C2-42EA-BDD6-305DAB1834E8}" type="datetimeFigureOut">
              <a:rPr lang="en-US" smtClean="0"/>
              <a:pPr/>
              <a:t>3/27/2017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8A03FD-669F-475F-B08E-D2CB64605A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1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787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015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58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0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53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49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9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38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77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25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495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1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63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722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397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6353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38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211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27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33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27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76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836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1789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63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64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23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073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66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06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80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A03FD-669F-475F-B08E-D2CB64605A7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783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C1AF-8BBD-40D6-8526-87C3E64EAA67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D93E-2B76-4C6D-93EA-49D199AE152D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68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33A13-5ECC-4DAD-9816-5DA7F7A45958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97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3C1AF-8BBD-40D6-8526-87C3E64EAA67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806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4F9B-AC42-402C-BF1B-506BA789151A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920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0CC7E-9367-402A-AD04-4E38524D7192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341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0B3B-FCE3-437F-A857-5306607837E2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19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C25A-8698-4A41-A955-F527E740F733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799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3B2A-EF10-4DE3-A931-AF46F4218683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3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A63A-148E-4AB1-801D-3449D5867215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32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7492776-4493-4586-AE9C-04D90E67D85B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4F9B-AC42-402C-BF1B-506BA789151A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36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6DB0-4F1A-47C4-AD9E-C8C9068BC18F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41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0D93E-2B76-4C6D-93EA-49D199AE152D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69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33A13-5ECC-4DAD-9816-5DA7F7A45958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7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0CC7E-9367-402A-AD04-4E38524D7192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49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0B3B-FCE3-437F-A857-5306607837E2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970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EC25A-8698-4A41-A955-F527E740F733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3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F3B2A-EF10-4DE3-A931-AF46F4218683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9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0A63A-148E-4AB1-801D-3449D5867215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8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92776-4493-4586-AE9C-04D90E67D85B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14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46DB0-4F1A-47C4-AD9E-C8C9068BC18F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9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242AD-DB24-4245-BA34-D5541F91C9F1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8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C0242AD-DB24-4245-BA34-D5541F91C9F1}" type="datetime1">
              <a:rPr lang="en-US" smtClean="0"/>
              <a:pPr/>
              <a:t>3/27/2017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2A403D9-1EF9-4D83-8F99-27C64A2CC18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940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hyperlink" Target="http://powerpoint.sage-fox.com/" TargetMode="External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hyperlink" Target="http://powerpoint.sage-fox.com/" TargetMode="External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1.png"/><Relationship Id="rId5" Type="http://schemas.openxmlformats.org/officeDocument/2006/relationships/hyperlink" Target="http://powerpoint.sage-fox.com/" TargetMode="External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9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owerpoint.sage-fox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70411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69163" y="3128040"/>
            <a:ext cx="8564494" cy="3057057"/>
            <a:chOff x="40563" y="2855636"/>
            <a:chExt cx="8564494" cy="3057057"/>
          </a:xfrm>
        </p:grpSpPr>
        <p:sp>
          <p:nvSpPr>
            <p:cNvPr id="3" name="Rounded Rectangle 2"/>
            <p:cNvSpPr/>
            <p:nvPr/>
          </p:nvSpPr>
          <p:spPr>
            <a:xfrm>
              <a:off x="246882" y="2855636"/>
              <a:ext cx="8327196" cy="3057057"/>
            </a:xfrm>
            <a:prstGeom prst="roundRect">
              <a:avLst/>
            </a:prstGeom>
            <a:gradFill>
              <a:gsLst>
                <a:gs pos="95000">
                  <a:schemeClr val="bg2">
                    <a:lumMod val="10000"/>
                    <a:alpha val="80000"/>
                  </a:schemeClr>
                </a:gs>
                <a:gs pos="100000">
                  <a:schemeClr val="bg2">
                    <a:lumMod val="50000"/>
                    <a:alpha val="80000"/>
                  </a:schemeClr>
                </a:gs>
              </a:gsLst>
              <a:lin ang="5400000" scaled="1"/>
            </a:gradFill>
            <a:ln>
              <a:solidFill>
                <a:schemeClr val="accent1">
                  <a:shade val="50000"/>
                  <a:alpha val="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563" y="2855636"/>
              <a:ext cx="85025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dirty="0" smtClean="0">
                  <a:solidFill>
                    <a:schemeClr val="bg1"/>
                  </a:solidFill>
                  <a:latin typeface="Gill Sans MT" panose="020B0502020104020203" pitchFamily="34" charset="0"/>
                  <a:ea typeface="DejaVu Serif" panose="02060603050605020204" pitchFamily="18" charset="0"/>
                  <a:cs typeface="Microsoft Sans Serif" panose="020B0604020202020204" pitchFamily="34" charset="0"/>
                </a:rPr>
                <a:t>Where am I?</a:t>
              </a:r>
              <a:endParaRPr lang="en-US" sz="6000" dirty="0">
                <a:solidFill>
                  <a:schemeClr val="bg1"/>
                </a:solidFill>
                <a:latin typeface="Gill Sans MT" panose="020B0502020104020203" pitchFamily="34" charset="0"/>
                <a:ea typeface="DejaVu Serif" panose="02060603050605020204" pitchFamily="18" charset="0"/>
                <a:cs typeface="Microsoft Sans Serif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7861" y="3664537"/>
              <a:ext cx="8327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bg1"/>
                  </a:solidFill>
                  <a:latin typeface="Gill Sans MT" panose="020B0502020104020203" pitchFamily="34" charset="0"/>
                  <a:cs typeface="Estrangelo Edessa" panose="03080600000000000000" pitchFamily="66" charset="0"/>
                </a:rPr>
                <a:t>--Solving the Robot Localization Problem--</a:t>
              </a:r>
              <a:endParaRPr lang="en-US" sz="3600" dirty="0">
                <a:solidFill>
                  <a:schemeClr val="bg1"/>
                </a:solidFill>
                <a:latin typeface="Gill Sans MT" panose="020B0502020104020203" pitchFamily="34" charset="0"/>
                <a:cs typeface="Estrangelo Edessa" panose="03080600000000000000" pitchFamily="66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633839" y="4497929"/>
              <a:ext cx="54912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i="1" dirty="0" smtClean="0">
                  <a:solidFill>
                    <a:schemeClr val="bg1"/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Michael </a:t>
              </a:r>
              <a:r>
                <a:rPr lang="en-US" sz="2400" i="1" dirty="0" err="1" smtClean="0">
                  <a:solidFill>
                    <a:schemeClr val="bg1"/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Kogan</a:t>
              </a:r>
              <a:r>
                <a:rPr lang="en-US" sz="2400" i="1" dirty="0" smtClean="0">
                  <a:solidFill>
                    <a:schemeClr val="bg1"/>
                  </a:solidFill>
                  <a:latin typeface="Candara" panose="020E0502030303020204" pitchFamily="34" charset="0"/>
                  <a:cs typeface="Estrangelo Edessa" panose="03080600000000000000" pitchFamily="66" charset="0"/>
                </a:rPr>
                <a:t> and Garrett McDonald March 2017</a:t>
              </a:r>
              <a:endParaRPr lang="en-US" sz="2400" i="1" dirty="0">
                <a:solidFill>
                  <a:schemeClr val="bg1"/>
                </a:solidFill>
                <a:latin typeface="Candara" panose="020E0502030303020204" pitchFamily="34" charset="0"/>
                <a:cs typeface="Estrangelo Edessa" panose="03080600000000000000" pitchFamily="66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05057" y="6338986"/>
            <a:ext cx="2743200" cy="365125"/>
          </a:xfrm>
        </p:spPr>
        <p:txBody>
          <a:bodyPr/>
          <a:lstStyle/>
          <a:p>
            <a:fld id="{F2A403D9-1EF9-4D83-8F99-27C64A2CC18F}" type="slidenum">
              <a:rPr lang="en-US" sz="3600" smtClean="0">
                <a:solidFill>
                  <a:schemeClr val="accent6"/>
                </a:solidFill>
              </a:rPr>
              <a:pPr/>
              <a:t>1</a:t>
            </a:fld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88429"/>
            <a:ext cx="5538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http://www.robotgarden.org/wp-content/uploads/2013/05/TurtleBot_Main_Web.jpg</a:t>
            </a:r>
          </a:p>
        </p:txBody>
      </p:sp>
    </p:spTree>
    <p:extLst>
      <p:ext uri="{BB962C8B-B14F-4D97-AF65-F5344CB8AC3E}">
        <p14:creationId xmlns:p14="http://schemas.microsoft.com/office/powerpoint/2010/main" val="372022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83005"/>
            <a:ext cx="12192000" cy="5513052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446200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1" y="229007"/>
            <a:ext cx="344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Final Product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890730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9</a:t>
            </a:r>
            <a:endParaRPr lang="en-US" dirty="0"/>
          </a:p>
        </p:txBody>
      </p:sp>
      <p:pic>
        <p:nvPicPr>
          <p:cNvPr id="3" name="Local_Vanilla_4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5509" y="783005"/>
            <a:ext cx="10007246" cy="551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0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702095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1372" y="187821"/>
            <a:ext cx="3823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Theory – Ray Casting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90730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10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72" y="1003864"/>
            <a:ext cx="8751176" cy="47986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45164" y="6424360"/>
            <a:ext cx="2585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http://cacodaemon.de/images/35.png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80" y="2490964"/>
            <a:ext cx="180022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-14654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435507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3432" y="164043"/>
            <a:ext cx="3674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Theory - Resampling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2882" y="1224245"/>
            <a:ext cx="10465678" cy="4850552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Resampling: Adapting the Number of Particles</a:t>
            </a:r>
          </a:p>
          <a:p>
            <a:pPr lvl="2"/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2"/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11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501" y="2237172"/>
            <a:ext cx="5213835" cy="313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435507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3432" y="164043"/>
            <a:ext cx="3674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Theory - KLD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ounded Rectangle 25"/>
              <p:cNvSpPr/>
              <p:nvPr/>
            </p:nvSpPr>
            <p:spPr>
              <a:xfrm>
                <a:off x="888122" y="1839902"/>
                <a:ext cx="10465678" cy="2676546"/>
              </a:xfrm>
              <a:prstGeom prst="roundRect">
                <a:avLst/>
              </a:prstGeom>
              <a:gradFill>
                <a:gsLst>
                  <a:gs pos="100000">
                    <a:schemeClr val="bg2">
                      <a:lumMod val="10000"/>
                      <a:alpha val="80000"/>
                    </a:schemeClr>
                  </a:gs>
                  <a:gs pos="100000">
                    <a:schemeClr val="bg1">
                      <a:lumMod val="50000"/>
                      <a:alpha val="8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KLD resampling – Based off of the </a:t>
                </a:r>
                <a:r>
                  <a:rPr lang="en-US" sz="3200" dirty="0" err="1" smtClean="0"/>
                  <a:t>Kullback</a:t>
                </a:r>
                <a:r>
                  <a:rPr lang="en-US" sz="3200" dirty="0" smtClean="0"/>
                  <a:t> – </a:t>
                </a:r>
                <a:r>
                  <a:rPr lang="en-US" sz="3200" dirty="0" err="1" smtClean="0"/>
                  <a:t>Leibler</a:t>
                </a:r>
                <a:r>
                  <a:rPr lang="en-US" sz="3200" dirty="0" smtClean="0"/>
                  <a:t> Divergence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𝐾𝐿𝐷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nary>
                  </m:oMath>
                </a14:m>
                <a:endParaRPr lang="en-US" sz="3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𝐾𝐿𝐷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𝑤𝑖𝑡h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𝑐𝑒𝑟𝑡𝑎𝑖𝑛𝑡𝑦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𝑜𝑓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1−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3200" dirty="0" smtClean="0"/>
              </a:p>
              <a:p>
                <a:pPr lvl="2"/>
                <a:endParaRPr lang="en-US" sz="3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3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sz="32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26" name="Rounded 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22" y="1839902"/>
                <a:ext cx="10465678" cy="2676546"/>
              </a:xfrm>
              <a:prstGeom prst="roundRect">
                <a:avLst/>
              </a:prstGeom>
              <a:blipFill>
                <a:blip r:embed="rId4"/>
                <a:stretch>
                  <a:fillRect l="-1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10185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12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3452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0616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435507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3432" y="164043"/>
            <a:ext cx="3674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Theory - KLD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56794" y="1038593"/>
            <a:ext cx="10465678" cy="5217744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Need to determine number of particles to be within epsilon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Map is split into a number of bins, each bin being 50cm x 50cm x 10 degrees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Epsilon and delta values are chosen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Then, each time a particle is added to a new bin, the number of bins is increased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number of particles is a function of the number of bins</a:t>
            </a:r>
          </a:p>
          <a:p>
            <a:pPr lvl="2"/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2"/>
            <a:endParaRPr lang="en-US" dirty="0" smtClean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249825" y="5211749"/>
            <a:ext cx="2356021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85151" y="4629587"/>
            <a:ext cx="2420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Wilson-</a:t>
            </a:r>
            <a:r>
              <a:rPr lang="en-US" sz="2800" dirty="0" err="1" smtClean="0">
                <a:solidFill>
                  <a:schemeClr val="bg1"/>
                </a:solidFill>
              </a:rPr>
              <a:t>Hilferty</a:t>
            </a:r>
            <a:endParaRPr lang="en-CA" sz="28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00458" y="6446073"/>
            <a:ext cx="1312025" cy="365125"/>
          </a:xfrm>
        </p:spPr>
        <p:txBody>
          <a:bodyPr/>
          <a:lstStyle/>
          <a:p>
            <a:r>
              <a:rPr lang="en-US" sz="3600" dirty="0" smtClean="0"/>
              <a:t>13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3775235" y="4390883"/>
                <a:ext cx="4191315" cy="162474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sSubSup>
                        <m:sSub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−1,1−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CA" sz="32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235" y="4390883"/>
                <a:ext cx="4191315" cy="162474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/>
              <p:cNvSpPr/>
              <p:nvPr/>
            </p:nvSpPr>
            <p:spPr>
              <a:xfrm>
                <a:off x="449509" y="4194683"/>
                <a:ext cx="10312674" cy="185024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≅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den>
                          </m:f>
                          <m:d>
                            <m:dPr>
                              <m:begChr m:val="{"/>
                              <m:endChr m:val="}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  <m:d>
                                    <m:d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9(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</a:rPr>
                                        <m:t>−1)</m:t>
                                      </m:r>
                                    </m:den>
                                  </m:f>
                                </m:e>
                              </m:rad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 smtClean="0"/>
              </a:p>
              <a:p>
                <a:pPr lvl="1"/>
                <a:endParaRPr lang="en-US" sz="3200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18" name="Rounded 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09" y="4194683"/>
                <a:ext cx="10312674" cy="185024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53432" y="4696931"/>
                <a:ext cx="2535173" cy="97069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−1,1−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200" dirty="0" smtClean="0"/>
              </a:p>
              <a:p>
                <a:endParaRPr lang="en-CA" sz="32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32" y="4696931"/>
                <a:ext cx="2535173" cy="970694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5434739" y="4605018"/>
                <a:ext cx="5495521" cy="124635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den>
                          </m:f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9(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den>
                              </m:f>
                            </m:e>
                          </m:rad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dirty="0" smtClean="0"/>
              </a:p>
              <a:p>
                <a:pPr lvl="1"/>
                <a:endParaRPr lang="en-US" sz="3200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4739" y="4605018"/>
                <a:ext cx="5495521" cy="1246354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975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7" grpId="0"/>
      <p:bldP spid="18" grpId="0"/>
      <p:bldP spid="19" grpId="0"/>
      <p:bldP spid="19" grpId="1"/>
      <p:bldP spid="20" grpId="0"/>
      <p:bldP spid="2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435507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3432" y="164043"/>
            <a:ext cx="3674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Theory - KLD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72881" y="882083"/>
            <a:ext cx="10465678" cy="5382529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KLD calculation is computationally heavy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We used a linear approximation</a:t>
            </a:r>
          </a:p>
          <a:p>
            <a:pPr lvl="2"/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630" y="2112201"/>
            <a:ext cx="6394012" cy="398702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19913" y="6430800"/>
            <a:ext cx="1312025" cy="365125"/>
          </a:xfrm>
        </p:spPr>
        <p:txBody>
          <a:bodyPr/>
          <a:lstStyle/>
          <a:p>
            <a:r>
              <a:rPr lang="en-US" sz="3600" dirty="0" smtClean="0"/>
              <a:t>14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5452533" y="3217332"/>
            <a:ext cx="1614311" cy="2370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435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435507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3432" y="164043"/>
            <a:ext cx="36744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Theory - KLD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72881" y="882084"/>
            <a:ext cx="10465678" cy="5217744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The evolution of particles during a KLD run is not random</a:t>
            </a:r>
          </a:p>
          <a:p>
            <a:pPr lvl="2"/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2"/>
            <a:endParaRPr lang="en-US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362494"/>
              </p:ext>
            </p:extLst>
          </p:nvPr>
        </p:nvGraphicFramePr>
        <p:xfrm>
          <a:off x="1303504" y="1760709"/>
          <a:ext cx="9601200" cy="383269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3385641148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0768413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884330175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20400012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5162477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389772085"/>
                    </a:ext>
                  </a:extLst>
                </a:gridCol>
              </a:tblGrid>
              <a:tr h="514345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 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effectLst/>
                        </a:rPr>
                        <a:t>Correlation With Run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85409"/>
                  </a:ext>
                </a:extLst>
              </a:tr>
              <a:tr h="55305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effectLst/>
                        </a:rPr>
                        <a:t>Run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CA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CA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CA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CA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CA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741499"/>
                  </a:ext>
                </a:extLst>
              </a:tr>
              <a:tr h="55305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effectLst/>
                        </a:rPr>
                        <a:t>1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1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0.988311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0.986188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0.973659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0.991236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1441408"/>
                  </a:ext>
                </a:extLst>
              </a:tr>
              <a:tr h="55305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effectLst/>
                        </a:rPr>
                        <a:t>2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0.988311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1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0.995935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0.993741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0.9967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80820839"/>
                  </a:ext>
                </a:extLst>
              </a:tr>
              <a:tr h="55305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effectLst/>
                        </a:rPr>
                        <a:t>3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0.986188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0.995935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1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0.994909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0.994008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9753314"/>
                  </a:ext>
                </a:extLst>
              </a:tr>
              <a:tr h="55305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effectLst/>
                        </a:rPr>
                        <a:t>4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0.973659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0.993741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0.994909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1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0.991089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3994783"/>
                  </a:ext>
                </a:extLst>
              </a:tr>
              <a:tr h="553058"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1" u="none" strike="noStrike" dirty="0">
                          <a:effectLst/>
                        </a:rPr>
                        <a:t>5</a:t>
                      </a:r>
                      <a:endParaRPr lang="en-CA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0.991236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0.9967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>
                          <a:effectLst/>
                        </a:rPr>
                        <a:t>0.994008</a:t>
                      </a:r>
                      <a:endParaRPr lang="en-CA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0.991089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u="none" strike="noStrike" dirty="0">
                          <a:effectLst/>
                        </a:rPr>
                        <a:t>1</a:t>
                      </a:r>
                      <a:endParaRPr lang="en-CA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5388295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19913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15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5698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2" y="229007"/>
            <a:ext cx="2251314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2" y="184626"/>
            <a:ext cx="2272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Design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9378" y="783005"/>
            <a:ext cx="7560535" cy="535184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19913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16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3124196" y="3533422"/>
            <a:ext cx="1594560" cy="812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5342365" y="3533422"/>
            <a:ext cx="1555146" cy="812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7521120" y="3533422"/>
            <a:ext cx="1594560" cy="8128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333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2" y="229007"/>
            <a:ext cx="2251314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2" y="184626"/>
            <a:ext cx="2272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Design – 1D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890730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17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532" y="923250"/>
            <a:ext cx="6383867" cy="497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143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2" y="229007"/>
            <a:ext cx="2251314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2" y="184626"/>
            <a:ext cx="2272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Design – 2D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872595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18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89" y="923250"/>
            <a:ext cx="6316133" cy="51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5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2" y="229007"/>
            <a:ext cx="2251314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2" y="184626"/>
            <a:ext cx="2272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Introduction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2882" y="1224245"/>
            <a:ext cx="10465678" cy="3359044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Autonomous Robotics - Robot Navigation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Key to Autonomous Robotics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Three Phases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u="sng" dirty="0" smtClean="0"/>
              <a:t>Localization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Goal Recognition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Planning</a:t>
            </a:r>
          </a:p>
          <a:p>
            <a:pPr lvl="1"/>
            <a:endParaRPr lang="en-US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/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881003" y="6424360"/>
            <a:ext cx="1312025" cy="365125"/>
          </a:xfrm>
        </p:spPr>
        <p:txBody>
          <a:bodyPr/>
          <a:lstStyle/>
          <a:p>
            <a:fld id="{F2A403D9-1EF9-4D83-8F99-27C64A2CC18F}" type="slidenum">
              <a:rPr lang="en-US" sz="3600" smtClean="0"/>
              <a:pPr/>
              <a:t>2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6726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446200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1" y="229007"/>
            <a:ext cx="344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Design – Simulation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19913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19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0" y="965199"/>
            <a:ext cx="10359057" cy="51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9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592115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1" y="187821"/>
            <a:ext cx="34072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Design – Movement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72881" y="1603532"/>
            <a:ext cx="10465678" cy="3228641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 addition to implementing algorithm, needed to implement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Synchronization through message passing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Three different 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Remote Control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Autonomous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Laser Tracking (Primary Task)</a:t>
            </a:r>
          </a:p>
          <a:p>
            <a:pPr lvl="2"/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2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00458" y="6435705"/>
            <a:ext cx="1312025" cy="365125"/>
          </a:xfrm>
        </p:spPr>
        <p:txBody>
          <a:bodyPr/>
          <a:lstStyle/>
          <a:p>
            <a:r>
              <a:rPr lang="en-US" sz="3600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6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592115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1" y="187821"/>
            <a:ext cx="34072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Color Filtering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00458" y="6435705"/>
            <a:ext cx="1312025" cy="365125"/>
          </a:xfrm>
        </p:spPr>
        <p:txBody>
          <a:bodyPr/>
          <a:lstStyle/>
          <a:p>
            <a:r>
              <a:rPr lang="en-US" sz="3600" dirty="0" smtClean="0"/>
              <a:t>21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872881" y="970826"/>
            <a:ext cx="10465678" cy="4865530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Laser Tracking: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Convert image to HSV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Split H, S, and V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Threshold each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Logical AND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Find largest </a:t>
            </a:r>
            <a:r>
              <a:rPr lang="en-US" sz="2800" dirty="0"/>
              <a:t>c</a:t>
            </a:r>
            <a:r>
              <a:rPr lang="en-US" sz="2800" dirty="0" smtClean="0"/>
              <a:t>ontour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Find center of largest contour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Find </a:t>
            </a:r>
            <a:r>
              <a:rPr lang="en-US" sz="2800" dirty="0"/>
              <a:t>o</a:t>
            </a:r>
            <a:r>
              <a:rPr lang="en-US" sz="2800" dirty="0" smtClean="0"/>
              <a:t>ffset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Apply control</a:t>
            </a:r>
          </a:p>
          <a:p>
            <a:pPr lvl="2"/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2"/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237" y="1580445"/>
            <a:ext cx="4230240" cy="3294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97" y="1575091"/>
            <a:ext cx="4237114" cy="3300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97" y="1357836"/>
            <a:ext cx="2228392" cy="17356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218" y="1349980"/>
            <a:ext cx="2238479" cy="174352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065" y="3233569"/>
            <a:ext cx="2228392" cy="17356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8" y="1340254"/>
            <a:ext cx="2246291" cy="1749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132" y="3219281"/>
            <a:ext cx="2228392" cy="17356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218" y="1347109"/>
            <a:ext cx="2228392" cy="17356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29" y="1705528"/>
            <a:ext cx="4230242" cy="32948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629" y="1713502"/>
            <a:ext cx="4220003" cy="328690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8587859" y="1713502"/>
            <a:ext cx="0" cy="3286907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8588054" y="3569554"/>
            <a:ext cx="533368" cy="6469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26887" y="3136819"/>
            <a:ext cx="52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dx</a:t>
            </a:r>
            <a:endParaRPr lang="en-CA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488" y="1884166"/>
            <a:ext cx="4796801" cy="268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8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83004"/>
            <a:ext cx="12192000" cy="5474783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4691340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6149" y="229007"/>
            <a:ext cx="480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Primary Task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39368" y="6438496"/>
            <a:ext cx="1312025" cy="365125"/>
          </a:xfrm>
        </p:spPr>
        <p:txBody>
          <a:bodyPr/>
          <a:lstStyle/>
          <a:p>
            <a:r>
              <a:rPr lang="en-US" sz="3600" dirty="0" smtClean="0"/>
              <a:t>21</a:t>
            </a:r>
            <a:endParaRPr lang="en-US" sz="3600" dirty="0"/>
          </a:p>
        </p:txBody>
      </p:sp>
      <p:pic>
        <p:nvPicPr>
          <p:cNvPr id="4" name="LaserDark_4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18212" y="783003"/>
            <a:ext cx="9755575" cy="548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9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893672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1" y="187821"/>
            <a:ext cx="37672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Results – Localization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23766"/>
            <a:ext cx="1312025" cy="365125"/>
          </a:xfrm>
        </p:spPr>
        <p:txBody>
          <a:bodyPr/>
          <a:lstStyle/>
          <a:p>
            <a:r>
              <a:rPr lang="en-US" sz="3600" dirty="0" smtClean="0"/>
              <a:t>22</a:t>
            </a:r>
            <a:endParaRPr lang="en-US" sz="3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925734"/>
              </p:ext>
            </p:extLst>
          </p:nvPr>
        </p:nvGraphicFramePr>
        <p:xfrm>
          <a:off x="1528892" y="783005"/>
          <a:ext cx="9103440" cy="47501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3392">
                  <a:extLst>
                    <a:ext uri="{9D8B030D-6E8A-4147-A177-3AD203B41FA5}">
                      <a16:colId xmlns:a16="http://schemas.microsoft.com/office/drawing/2014/main" val="2517534402"/>
                    </a:ext>
                  </a:extLst>
                </a:gridCol>
                <a:gridCol w="1173392">
                  <a:extLst>
                    <a:ext uri="{9D8B030D-6E8A-4147-A177-3AD203B41FA5}">
                      <a16:colId xmlns:a16="http://schemas.microsoft.com/office/drawing/2014/main" val="1589995125"/>
                    </a:ext>
                  </a:extLst>
                </a:gridCol>
                <a:gridCol w="1395816">
                  <a:extLst>
                    <a:ext uri="{9D8B030D-6E8A-4147-A177-3AD203B41FA5}">
                      <a16:colId xmlns:a16="http://schemas.microsoft.com/office/drawing/2014/main" val="2032046181"/>
                    </a:ext>
                  </a:extLst>
                </a:gridCol>
                <a:gridCol w="1395816">
                  <a:extLst>
                    <a:ext uri="{9D8B030D-6E8A-4147-A177-3AD203B41FA5}">
                      <a16:colId xmlns:a16="http://schemas.microsoft.com/office/drawing/2014/main" val="2383248387"/>
                    </a:ext>
                  </a:extLst>
                </a:gridCol>
                <a:gridCol w="1173392">
                  <a:extLst>
                    <a:ext uri="{9D8B030D-6E8A-4147-A177-3AD203B41FA5}">
                      <a16:colId xmlns:a16="http://schemas.microsoft.com/office/drawing/2014/main" val="1699329587"/>
                    </a:ext>
                  </a:extLst>
                </a:gridCol>
                <a:gridCol w="1395816">
                  <a:extLst>
                    <a:ext uri="{9D8B030D-6E8A-4147-A177-3AD203B41FA5}">
                      <a16:colId xmlns:a16="http://schemas.microsoft.com/office/drawing/2014/main" val="2035714122"/>
                    </a:ext>
                  </a:extLst>
                </a:gridCol>
                <a:gridCol w="1395816">
                  <a:extLst>
                    <a:ext uri="{9D8B030D-6E8A-4147-A177-3AD203B41FA5}">
                      <a16:colId xmlns:a16="http://schemas.microsoft.com/office/drawing/2014/main" val="3234075173"/>
                    </a:ext>
                  </a:extLst>
                </a:gridCol>
              </a:tblGrid>
              <a:tr h="48730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Run #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Normal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KLD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012393"/>
                  </a:ext>
                </a:extLst>
              </a:tr>
              <a:tr h="897459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X Error (cm)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Y Error (cm)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Dir Error (deg)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X Error (cm)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Y Error (cm)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Dir Error (deg)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4356436"/>
                  </a:ext>
                </a:extLst>
              </a:tr>
              <a:tr h="487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1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5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5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6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2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2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1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61575399"/>
                  </a:ext>
                </a:extLst>
              </a:tr>
              <a:tr h="487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2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3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1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4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6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6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3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35195454"/>
                  </a:ext>
                </a:extLst>
              </a:tr>
              <a:tr h="487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3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2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4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3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3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2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4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65687594"/>
                  </a:ext>
                </a:extLst>
              </a:tr>
              <a:tr h="487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4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3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3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2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2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3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4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10550032"/>
                  </a:ext>
                </a:extLst>
              </a:tr>
              <a:tr h="48730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5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2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>
                          <a:effectLst/>
                        </a:rPr>
                        <a:t>2</a:t>
                      </a:r>
                      <a:endParaRPr lang="en-CA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3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2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3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>
                          <a:effectLst/>
                        </a:rPr>
                        <a:t>4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84813201"/>
                  </a:ext>
                </a:extLst>
              </a:tr>
              <a:tr h="8820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2800" dirty="0" smtClean="0">
                          <a:effectLst/>
                        </a:rPr>
                        <a:t>Result (RMS)</a:t>
                      </a:r>
                      <a:endParaRPr lang="en-CA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3.19</a:t>
                      </a:r>
                      <a:endParaRPr lang="en-CA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3.32</a:t>
                      </a:r>
                      <a:endParaRPr lang="en-CA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3.85</a:t>
                      </a:r>
                      <a:endParaRPr lang="en-CA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3.38</a:t>
                      </a:r>
                      <a:endParaRPr lang="en-CA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  <a:endParaRPr lang="en-CA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3.41</a:t>
                      </a:r>
                      <a:endParaRPr lang="en-CA" sz="2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6081438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640837" y="5580274"/>
            <a:ext cx="10910325" cy="699911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3200" dirty="0" smtClean="0"/>
              <a:t>X difference: 5.72%, Y difference: 6.17%, Dir difference: -11.47%</a:t>
            </a:r>
          </a:p>
          <a:p>
            <a:pPr lvl="1"/>
            <a:endParaRPr lang="en-US" sz="3200" dirty="0"/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16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40132"/>
            <a:ext cx="12192000" cy="555527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4691340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6149" y="229007"/>
            <a:ext cx="480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Results – Kidnapped Robot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23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37" y="740132"/>
            <a:ext cx="9974263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3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40132"/>
            <a:ext cx="12192000" cy="5555279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5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4691340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6149" y="229007"/>
            <a:ext cx="480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Results – Kidnapped Robot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23</a:t>
            </a:r>
            <a:endParaRPr lang="en-US" sz="3600" dirty="0"/>
          </a:p>
        </p:txBody>
      </p:sp>
      <p:pic>
        <p:nvPicPr>
          <p:cNvPr id="3" name="Local_Kidnap_4x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7974" y="740131"/>
            <a:ext cx="9941826" cy="555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8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4691340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6149" y="229007"/>
            <a:ext cx="480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Results – KLD vs Normal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352" y="714611"/>
            <a:ext cx="3217869" cy="31689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221" y="700634"/>
            <a:ext cx="4435868" cy="31968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6352" y="3786262"/>
            <a:ext cx="7554106" cy="254082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900458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24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3249037" y="5988835"/>
            <a:ext cx="6575899" cy="28891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89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4691340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6149" y="229007"/>
            <a:ext cx="480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Results – KLD vs Normal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871" y="700633"/>
            <a:ext cx="6853542" cy="41866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917284" y="4871766"/>
            <a:ext cx="6668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chemeClr val="accent2"/>
                </a:solidFill>
              </a:rPr>
              <a:t>KLD 40% Faster</a:t>
            </a:r>
            <a:endParaRPr lang="en-CA" sz="7200" b="1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890730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25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03782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531629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8189" y="164043"/>
            <a:ext cx="3681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Future Work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63161" y="1727088"/>
            <a:ext cx="10465678" cy="1701912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Collaborative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SLAM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Path-planning to optimize localization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4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42436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2" y="229007"/>
            <a:ext cx="2251314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2" y="184626"/>
            <a:ext cx="2272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Introduction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2882" y="1224245"/>
            <a:ext cx="10465678" cy="4070244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Hospital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Warehouse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Disaster Relief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Fire rescue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lvl="1"/>
            <a:endParaRPr lang="en-US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/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24360"/>
            <a:ext cx="1312025" cy="365125"/>
          </a:xfrm>
        </p:spPr>
        <p:txBody>
          <a:bodyPr/>
          <a:lstStyle/>
          <a:p>
            <a:fld id="{F2A403D9-1EF9-4D83-8F99-27C64A2CC18F}" type="slidenum">
              <a:rPr lang="en-US" sz="3600" smtClean="0"/>
              <a:pPr/>
              <a:t>3</a:t>
            </a:fld>
            <a:endParaRPr lang="en-US" sz="3600" dirty="0"/>
          </a:p>
        </p:txBody>
      </p:sp>
      <p:pic>
        <p:nvPicPr>
          <p:cNvPr id="2050" name="Picture 2" descr="http://i.dailymail.co.uk/i/pix/2014/03/26/article-2589212-1C92910400000578-78_964x54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702" y="1803670"/>
            <a:ext cx="5685016" cy="31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47310" y="6484102"/>
            <a:ext cx="6153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http://i.dailymail.co.uk/i/pix/2014/03/26/article-2589212-1C92910400000578-78_964x542.jpg</a:t>
            </a:r>
          </a:p>
        </p:txBody>
      </p:sp>
    </p:spTree>
    <p:extLst>
      <p:ext uri="{BB962C8B-B14F-4D97-AF65-F5344CB8AC3E}">
        <p14:creationId xmlns:p14="http://schemas.microsoft.com/office/powerpoint/2010/main" val="389113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531629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8189" y="164043"/>
            <a:ext cx="3681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Conclusion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98189" y="1332090"/>
            <a:ext cx="10465678" cy="3962400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Localization solved using particle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Robust (kidnapped robot)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Lightweight (ran alongside other tasks)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Comparison of different resampling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 few small innovations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Linearization of Wilson-</a:t>
            </a:r>
            <a:r>
              <a:rPr lang="en-US" sz="3200" dirty="0" err="1" smtClean="0"/>
              <a:t>Hilferty</a:t>
            </a:r>
            <a:r>
              <a:rPr lang="en-US" sz="3200" dirty="0" smtClean="0"/>
              <a:t> Transformation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New results for Normal vs KLD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24360"/>
            <a:ext cx="1312025" cy="365125"/>
          </a:xfrm>
        </p:spPr>
        <p:txBody>
          <a:bodyPr/>
          <a:lstStyle/>
          <a:p>
            <a:r>
              <a:rPr lang="en-US" sz="3600" dirty="0" smtClean="0"/>
              <a:t>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9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872881" y="229007"/>
            <a:ext cx="3725693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2881" y="187821"/>
            <a:ext cx="35823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References/Questions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3600" dirty="0" smtClean="0">
                <a:solidFill>
                  <a:schemeClr val="accent6"/>
                </a:solidFill>
              </a:rPr>
              <a:t>28</a:t>
            </a:r>
            <a:endParaRPr lang="en-US" sz="3600" dirty="0">
              <a:solidFill>
                <a:schemeClr val="accent6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48708" y="2831254"/>
            <a:ext cx="11959407" cy="3451758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Font typeface="Wingdings" panose="05000000000000000000" pitchFamily="2" charset="2"/>
              <a:buChar char="§"/>
            </a:pPr>
            <a:r>
              <a:rPr lang="en-CA" sz="2000" dirty="0"/>
              <a:t>[1] “ROS Tutorials." ROS/Tutorials. ROS, Web. 1 Oct. 2016. http://wiki.ros.org/ROS/Tutorials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sz="2000" dirty="0"/>
              <a:t>[2] </a:t>
            </a:r>
            <a:r>
              <a:rPr lang="en-CA" sz="2000" dirty="0" err="1"/>
              <a:t>Negenborn</a:t>
            </a:r>
            <a:r>
              <a:rPr lang="en-CA" sz="2000" dirty="0"/>
              <a:t>, Rudy. "Robot Localization and </a:t>
            </a:r>
            <a:r>
              <a:rPr lang="en-CA" sz="2000" dirty="0" err="1"/>
              <a:t>Kalman</a:t>
            </a:r>
            <a:r>
              <a:rPr lang="en-CA" sz="2000" dirty="0"/>
              <a:t> Filters." Thesis. University of Utrecht, 2003. Web. 17 Nov. 2016.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[3] </a:t>
            </a:r>
            <a:r>
              <a:rPr lang="en-US" sz="2000" dirty="0" err="1"/>
              <a:t>Thrun</a:t>
            </a:r>
            <a:r>
              <a:rPr lang="en-US" sz="2000" dirty="0"/>
              <a:t>, Sebastian, Wolfram </a:t>
            </a:r>
            <a:r>
              <a:rPr lang="en-US" sz="2000" dirty="0" err="1"/>
              <a:t>Burgard</a:t>
            </a:r>
            <a:r>
              <a:rPr lang="en-US" sz="2000" dirty="0"/>
              <a:t>, and Dieter Fox. Probabilistic Robotics. Cambridge, MA: MIT, 2005. Print.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[4] Captain Tim Chisholm. Laser Point Tracking Robot, January 2017. Royal Military College of Canada, Kinston, ON.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[5] Dieter Fox. Adapting the sample size in particle filters through </a:t>
            </a:r>
            <a:r>
              <a:rPr lang="en-US" sz="2000" dirty="0" err="1"/>
              <a:t>kld</a:t>
            </a:r>
            <a:r>
              <a:rPr lang="en-US" sz="2000" dirty="0"/>
              <a:t>-sampling. The International Journal of Robotics Research, 22(12):891-921, 2003.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[6] Henry </a:t>
            </a:r>
            <a:r>
              <a:rPr lang="en-US" sz="2000" dirty="0" err="1"/>
              <a:t>Hexmoor</a:t>
            </a:r>
            <a:r>
              <a:rPr lang="en-US" sz="2000" dirty="0"/>
              <a:t>. Essential Principles for Autonomous Robotics. </a:t>
            </a:r>
            <a:r>
              <a:rPr lang="en-US" sz="2000" dirty="0" err="1"/>
              <a:t>Morgon</a:t>
            </a:r>
            <a:r>
              <a:rPr lang="en-US" sz="2000" dirty="0"/>
              <a:t> Claypool, 2013</a:t>
            </a:r>
            <a:r>
              <a:rPr lang="en-US" sz="2000" dirty="0" smtClean="0"/>
              <a:t>.</a:t>
            </a:r>
            <a:endParaRPr lang="en-US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0" y="6588429"/>
            <a:ext cx="5538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http://www.robotgarden.org/wp-content/uploads/2013/05/TurtleBot_Main_Web.jpg</a:t>
            </a:r>
          </a:p>
        </p:txBody>
      </p:sp>
    </p:spTree>
    <p:extLst>
      <p:ext uri="{BB962C8B-B14F-4D97-AF65-F5344CB8AC3E}">
        <p14:creationId xmlns:p14="http://schemas.microsoft.com/office/powerpoint/2010/main" val="57689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531629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8189" y="164043"/>
            <a:ext cx="3681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ROS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46805" y="1164978"/>
            <a:ext cx="10465678" cy="2264022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Software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Open-Source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Abstracts away trivial robotics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 way of giving back to the robotics community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600" y="3429000"/>
            <a:ext cx="3339365" cy="287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471" y="4311199"/>
            <a:ext cx="3368517" cy="1821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81" y="3800753"/>
            <a:ext cx="3291795" cy="24688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6283756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200" dirty="0"/>
              <a:t>http://4.bp.blogspot.com/-</a:t>
            </a:r>
            <a:r>
              <a:rPr lang="en-CA" sz="1200" dirty="0" smtClean="0"/>
              <a:t>BzijdnHxPZc/USuXtBt6vNI/AAAAAAAAC_M/vzywTxWkzq0/s1600/IHE-2700-000C-0000-00.jpg</a:t>
            </a:r>
          </a:p>
          <a:p>
            <a:r>
              <a:rPr lang="en-CA" sz="1200" dirty="0"/>
              <a:t>https://</a:t>
            </a:r>
            <a:r>
              <a:rPr lang="en-CA" sz="1200" dirty="0" smtClean="0"/>
              <a:t>www.clearpathrobotics.com/wp-content/uploads/2015/08/husky-pro-plus-pack.jpg</a:t>
            </a:r>
          </a:p>
          <a:p>
            <a:r>
              <a:rPr lang="en-CA" sz="1200" dirty="0"/>
              <a:t>http://www.robotshop.com/media/files/images2/550mm-rtf-quadcopter-uav-1-large.jpg</a:t>
            </a:r>
          </a:p>
        </p:txBody>
      </p:sp>
    </p:spTree>
    <p:extLst>
      <p:ext uri="{BB962C8B-B14F-4D97-AF65-F5344CB8AC3E}">
        <p14:creationId xmlns:p14="http://schemas.microsoft.com/office/powerpoint/2010/main" val="3820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531629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8189" y="164043"/>
            <a:ext cx="3681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Monte Carlo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46805" y="1244598"/>
            <a:ext cx="10465678" cy="1752602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Repeated random sampling to obtain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Use randomness to solve deterministic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Ex: Approximation of PI with unit square and circle</a:t>
            </a:r>
          </a:p>
        </p:txBody>
      </p:sp>
      <p:pic>
        <p:nvPicPr>
          <p:cNvPr id="2050" name="Picture 2" descr="https://www.r-bloggers.com/wp-content/uploads/2011/03/basic_example_mont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885" y="3149600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4677221" y="3523756"/>
                <a:ext cx="7260780" cy="2280143"/>
              </a:xfrm>
              <a:prstGeom prst="roundRect">
                <a:avLst/>
              </a:prstGeom>
              <a:gradFill>
                <a:gsLst>
                  <a:gs pos="100000">
                    <a:schemeClr val="bg2">
                      <a:lumMod val="10000"/>
                      <a:alpha val="80000"/>
                    </a:schemeClr>
                  </a:gs>
                  <a:gs pos="100000">
                    <a:schemeClr val="bg1">
                      <a:lumMod val="50000"/>
                      <a:alpha val="8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Area of square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Area of circle section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3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3200" dirty="0" smtClean="0"/>
                  <a:t>Ratio (circle : square)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221" y="3523756"/>
                <a:ext cx="7260780" cy="2280143"/>
              </a:xfrm>
              <a:prstGeom prst="roundRect">
                <a:avLst/>
              </a:prstGeom>
              <a:blipFill>
                <a:blip r:embed="rId5"/>
                <a:stretch>
                  <a:fillRect l="-3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0" y="6494782"/>
            <a:ext cx="5538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https://www.r-bloggers.com/wp-content/uploads/2011/03/basic_example_monte.gif</a:t>
            </a:r>
          </a:p>
        </p:txBody>
      </p:sp>
    </p:spTree>
    <p:extLst>
      <p:ext uri="{BB962C8B-B14F-4D97-AF65-F5344CB8AC3E}">
        <p14:creationId xmlns:p14="http://schemas.microsoft.com/office/powerpoint/2010/main" val="3848602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52400" y="38100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531629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8189" y="164043"/>
            <a:ext cx="36810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SLAM Robotics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63161" y="1086275"/>
            <a:ext cx="10465678" cy="1708043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Another branch of Probabilistic Robotics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Maps and localizes simultaneously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Builds on algorithms such as Monte Carlo Localization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9138" y="2982191"/>
            <a:ext cx="5053723" cy="31291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6494782"/>
            <a:ext cx="3653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http://answers.ros.org/upfiles/1429684841511931.png</a:t>
            </a:r>
          </a:p>
        </p:txBody>
      </p:sp>
    </p:spTree>
    <p:extLst>
      <p:ext uri="{BB962C8B-B14F-4D97-AF65-F5344CB8AC3E}">
        <p14:creationId xmlns:p14="http://schemas.microsoft.com/office/powerpoint/2010/main" val="205457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2" y="229007"/>
            <a:ext cx="2251314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2" y="184626"/>
            <a:ext cx="2272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Introduction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2882" y="1224245"/>
            <a:ext cx="10465678" cy="2907488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Project Goals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Solve the robot localization problem in different environments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Solve the kidnapped robot problem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Compare different algorithms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/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24360"/>
            <a:ext cx="1312025" cy="365125"/>
          </a:xfrm>
        </p:spPr>
        <p:txBody>
          <a:bodyPr/>
          <a:lstStyle/>
          <a:p>
            <a:fld id="{F2A403D9-1EF9-4D83-8F99-27C64A2CC18F}" type="slidenum">
              <a:rPr lang="en-US" sz="3600" smtClean="0"/>
              <a:pPr/>
              <a:t>4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1426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2" y="229007"/>
            <a:ext cx="2251314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2" y="184626"/>
            <a:ext cx="2272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Introduction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872882" y="1224245"/>
            <a:ext cx="10465678" cy="2839755"/>
          </a:xfrm>
          <a:prstGeom prst="roundRect">
            <a:avLst/>
          </a:prstGeom>
          <a:gradFill>
            <a:gsLst>
              <a:gs pos="100000">
                <a:schemeClr val="bg2">
                  <a:lumMod val="10000"/>
                  <a:alpha val="80000"/>
                </a:schemeClr>
              </a:gs>
              <a:gs pos="100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Localization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Given: Map of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Inputs</a:t>
            </a:r>
            <a:r>
              <a:rPr lang="en-US" sz="3200" dirty="0" smtClean="0"/>
              <a:t>: Movement commands and sensor readings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Objective: Determine location on that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How: Monte Carlo Localization</a:t>
            </a:r>
          </a:p>
          <a:p>
            <a:pPr lvl="1"/>
            <a:endParaRPr lang="en-US" sz="32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A" sz="3200" dirty="0" smtClean="0"/>
          </a:p>
          <a:p>
            <a:pPr marL="742950" lvl="1" indent="-285750"/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900458" y="6424360"/>
            <a:ext cx="1312025" cy="365125"/>
          </a:xfrm>
        </p:spPr>
        <p:txBody>
          <a:bodyPr/>
          <a:lstStyle/>
          <a:p>
            <a:fld id="{F2A403D9-1EF9-4D83-8F99-27C64A2CC18F}" type="slidenum">
              <a:rPr lang="en-US" sz="3600" smtClean="0"/>
              <a:pPr/>
              <a:t>5</a:t>
            </a:fld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324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872882" y="229007"/>
            <a:ext cx="2251314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2" y="184626"/>
            <a:ext cx="22725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Introduction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03596" y="6370499"/>
            <a:ext cx="2743200" cy="365125"/>
          </a:xfrm>
        </p:spPr>
        <p:txBody>
          <a:bodyPr/>
          <a:lstStyle/>
          <a:p>
            <a:fld id="{F2A403D9-1EF9-4D83-8F99-27C64A2CC18F}" type="slidenum">
              <a:rPr lang="en-US" sz="3600" smtClean="0">
                <a:solidFill>
                  <a:schemeClr val="accent6"/>
                </a:solidFill>
              </a:rPr>
              <a:pPr/>
              <a:t>6</a:t>
            </a:fld>
            <a:endParaRPr lang="en-US" sz="3600" dirty="0">
              <a:solidFill>
                <a:schemeClr val="accent6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377447" y="4192621"/>
            <a:ext cx="3093396" cy="58366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endCxn id="15" idx="3"/>
          </p:cNvCxnSpPr>
          <p:nvPr/>
        </p:nvCxnSpPr>
        <p:spPr>
          <a:xfrm flipH="1">
            <a:off x="5259490" y="1770434"/>
            <a:ext cx="3612137" cy="760852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871609" y="5496128"/>
            <a:ext cx="3891064" cy="126460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4640094" y="3258766"/>
            <a:ext cx="3970506" cy="0"/>
          </a:xfrm>
          <a:prstGeom prst="straightConnector1">
            <a:avLst/>
          </a:prstGeom>
          <a:ln w="539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83727" y="2208120"/>
            <a:ext cx="2775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6"/>
                </a:solidFill>
              </a:rPr>
              <a:t>Kinect Sensor</a:t>
            </a:r>
            <a:endParaRPr lang="en-CA" sz="3600" dirty="0">
              <a:solidFill>
                <a:schemeClr val="accent6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9545" y="2914750"/>
            <a:ext cx="1507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6"/>
                </a:solidFill>
              </a:rPr>
              <a:t>Base</a:t>
            </a:r>
            <a:endParaRPr lang="en-CA" sz="3600" dirty="0">
              <a:solidFill>
                <a:schemeClr val="accent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37177" y="3875795"/>
            <a:ext cx="295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6"/>
                </a:solidFill>
              </a:rPr>
              <a:t>Laptop -&gt; ROS</a:t>
            </a:r>
            <a:endParaRPr lang="en-CA" sz="3600" dirty="0">
              <a:solidFill>
                <a:schemeClr val="accent6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5952" y="5087726"/>
            <a:ext cx="326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6"/>
                </a:solidFill>
              </a:rPr>
              <a:t>Internal Sensors</a:t>
            </a:r>
            <a:endParaRPr lang="en-CA" sz="3600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588429"/>
            <a:ext cx="5538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/>
              <a:t>http://www.robotgarden.org/wp-content/uploads/2013/05/TurtleBot_Main_Web.jpg</a:t>
            </a:r>
          </a:p>
        </p:txBody>
      </p:sp>
    </p:spTree>
    <p:extLst>
      <p:ext uri="{BB962C8B-B14F-4D97-AF65-F5344CB8AC3E}">
        <p14:creationId xmlns:p14="http://schemas.microsoft.com/office/powerpoint/2010/main" val="124226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2727053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2837" y="187821"/>
            <a:ext cx="30071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Theory - MCL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890730" y="6424360"/>
            <a:ext cx="1312025" cy="365125"/>
          </a:xfrm>
        </p:spPr>
        <p:txBody>
          <a:bodyPr/>
          <a:lstStyle/>
          <a:p>
            <a:fld id="{F2A403D9-1EF9-4D83-8F99-27C64A2CC18F}" type="slidenum">
              <a:rPr lang="en-US" sz="3600" smtClean="0"/>
              <a:pPr/>
              <a:t>7</a:t>
            </a:fld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2216594" y="3430048"/>
                <a:ext cx="7909053" cy="1868728"/>
              </a:xfrm>
              <a:prstGeom prst="roundRect">
                <a:avLst/>
              </a:prstGeom>
              <a:gradFill>
                <a:gsLst>
                  <a:gs pos="100000">
                    <a:schemeClr val="bg2">
                      <a:lumMod val="10000"/>
                      <a:alpha val="80000"/>
                    </a:schemeClr>
                  </a:gs>
                  <a:gs pos="100000">
                    <a:schemeClr val="bg1">
                      <a:lumMod val="50000"/>
                      <a:alpha val="8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</m:den>
                    </m:f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acc>
                              <m:accPr>
                                <m:chr m:val="̂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ω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pPr lvl="2"/>
                <a:endParaRPr lang="en-US" sz="3200" b="0" dirty="0" smtClean="0">
                  <a:ea typeface="Cambria Math" panose="020405030504060302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3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sz="32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94" y="3430048"/>
                <a:ext cx="7909053" cy="1868728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2196783" y="3452591"/>
                <a:ext cx="7909053" cy="2743457"/>
              </a:xfrm>
              <a:prstGeom prst="roundRect">
                <a:avLst/>
              </a:prstGeom>
              <a:gradFill>
                <a:gsLst>
                  <a:gs pos="100000">
                    <a:schemeClr val="bg2">
                      <a:lumMod val="10000"/>
                      <a:alpha val="80000"/>
                    </a:schemeClr>
                  </a:gs>
                  <a:gs pos="100000">
                    <a:schemeClr val="bg1">
                      <a:lumMod val="50000"/>
                      <a:alpha val="8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ea typeface="Cambria Math" panose="02040503050406030204" pitchFamily="18" charset="0"/>
                  </a:rPr>
                  <a:t>Computing the weight (w) of a given particle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∏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h𝑖𝑡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h𝑖𝑡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400" dirty="0" smtClean="0">
                  <a:ea typeface="Cambria Math" panose="02040503050406030204" pitchFamily="18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h𝑖𝑡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Ν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sz="2400" b="0" dirty="0" smtClean="0">
                  <a:ea typeface="Cambria Math" panose="02040503050406030204" pitchFamily="18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1, 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&amp;0,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e>
                        </m:eqArr>
                      </m:e>
                    </m:d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lvl="2"/>
                <a:endParaRPr lang="en-US" sz="1100" dirty="0" smtClean="0"/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783" y="3452591"/>
                <a:ext cx="7909053" cy="2743457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2196783" y="3430048"/>
                <a:ext cx="7951809" cy="2361108"/>
              </a:xfrm>
              <a:prstGeom prst="roundRect">
                <a:avLst/>
              </a:prstGeom>
              <a:gradFill>
                <a:gsLst>
                  <a:gs pos="100000">
                    <a:schemeClr val="bg2">
                      <a:lumMod val="10000"/>
                      <a:alpha val="80000"/>
                    </a:schemeClr>
                  </a:gs>
                  <a:gs pos="100000">
                    <a:schemeClr val="bg1">
                      <a:lumMod val="50000"/>
                      <a:alpha val="8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400" dirty="0" smtClean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In this case</a:t>
                </a: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+0.3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num>
                      <m:den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𝑟𝑎𝑛𝑑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(−1,1)</m:t>
                        </m:r>
                      </m:e>
                    </m:nary>
                  </m:oMath>
                </a14:m>
                <a:endParaRPr lang="en-US" sz="2400" b="0" dirty="0" smtClean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+0.3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𝑟𝑎𝑛𝑑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(−1,1)</m:t>
                        </m:r>
                      </m:e>
                    </m:nary>
                  </m:oMath>
                </a14:m>
                <a:endParaRPr lang="en-US" sz="2400" dirty="0" smtClean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en-US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</m:t>
                        </m:r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𝑟𝑎𝑛𝑑</m:t>
                        </m:r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(−1,1)</m:t>
                        </m:r>
                      </m:e>
                    </m:nary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:endParaRPr lang="en-US" sz="3200" b="0" dirty="0" smtClean="0">
                  <a:ea typeface="Cambria Math" panose="020405030504060302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3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sz="32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6783" y="3430048"/>
                <a:ext cx="7951809" cy="236110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40" y="896136"/>
            <a:ext cx="6239119" cy="53348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1656" y="971587"/>
            <a:ext cx="9684814" cy="2024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36407" y="761468"/>
            <a:ext cx="7869429" cy="2597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169" y="6487021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[3] </a:t>
            </a:r>
            <a:r>
              <a:rPr lang="en-US" sz="1200" dirty="0" err="1"/>
              <a:t>Thrun</a:t>
            </a:r>
            <a:endParaRPr lang="en-CA" sz="1200" dirty="0"/>
          </a:p>
        </p:txBody>
      </p:sp>
    </p:spTree>
    <p:extLst>
      <p:ext uri="{BB962C8B-B14F-4D97-AF65-F5344CB8AC3E}">
        <p14:creationId xmlns:p14="http://schemas.microsoft.com/office/powerpoint/2010/main" val="1702031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4" grpId="0" animBg="1"/>
      <p:bldP spid="1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29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4811227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51372" y="187821"/>
            <a:ext cx="50542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Theory – Resampling Example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33" y="783005"/>
            <a:ext cx="5400288" cy="140267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890730" y="6424360"/>
            <a:ext cx="1312025" cy="365125"/>
          </a:xfrm>
        </p:spPr>
        <p:txBody>
          <a:bodyPr/>
          <a:lstStyle/>
          <a:p>
            <a:fld id="{F2A403D9-1EF9-4D83-8F99-27C64A2CC18F}" type="slidenum">
              <a:rPr lang="en-US" sz="3600" smtClean="0"/>
              <a:pPr/>
              <a:t>8</a:t>
            </a:fld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1148" y="2226864"/>
            <a:ext cx="6902347" cy="3675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457" y="5768698"/>
            <a:ext cx="10196298" cy="564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/>
              <p:cNvSpPr/>
              <p:nvPr/>
            </p:nvSpPr>
            <p:spPr>
              <a:xfrm>
                <a:off x="5564221" y="700633"/>
                <a:ext cx="5638534" cy="1485045"/>
              </a:xfrm>
              <a:prstGeom prst="roundRect">
                <a:avLst/>
              </a:prstGeom>
              <a:gradFill>
                <a:gsLst>
                  <a:gs pos="100000">
                    <a:schemeClr val="bg2">
                      <a:lumMod val="10000"/>
                      <a:alpha val="80000"/>
                    </a:schemeClr>
                  </a:gs>
                  <a:gs pos="100000">
                    <a:schemeClr val="bg1">
                      <a:lumMod val="50000"/>
                      <a:alpha val="8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𝐶𝐷𝐹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𝑝𝑎𝑟𝑡𝑖𝑐𝑙𝑒𝑤𝑒𝑖𝑔h𝑡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32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A" sz="3200" dirty="0" smtClean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lvl="2"/>
                <a:endParaRPr lang="en-US" sz="1600" dirty="0" smtClean="0"/>
              </a:p>
            </p:txBody>
          </p:sp>
        </mc:Choice>
        <mc:Fallback xmlns="">
          <p:sp>
            <p:nvSpPr>
              <p:cNvPr id="14" name="Rounded 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221" y="700633"/>
                <a:ext cx="5638534" cy="148504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43191" y="1867711"/>
            <a:ext cx="2558375" cy="267713"/>
          </a:xfrm>
          <a:prstGeom prst="rect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/>
          <p:cNvSpPr/>
          <p:nvPr/>
        </p:nvSpPr>
        <p:spPr>
          <a:xfrm>
            <a:off x="9474740" y="5768699"/>
            <a:ext cx="862519" cy="549824"/>
          </a:xfrm>
          <a:prstGeom prst="rect">
            <a:avLst/>
          </a:prstGeom>
          <a:solidFill>
            <a:schemeClr val="accent1">
              <a:alpha val="0"/>
            </a:scheme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Oval 6"/>
          <p:cNvSpPr/>
          <p:nvPr/>
        </p:nvSpPr>
        <p:spPr>
          <a:xfrm>
            <a:off x="7529209" y="3229583"/>
            <a:ext cx="291830" cy="272374"/>
          </a:xfrm>
          <a:prstGeom prst="ellipse">
            <a:avLst/>
          </a:prstGeom>
          <a:solidFill>
            <a:schemeClr val="accent1">
              <a:alpha val="0"/>
            </a:scheme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124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783005"/>
            <a:ext cx="12192000" cy="5513052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V="1">
            <a:off x="86076" y="6735624"/>
            <a:ext cx="432165" cy="10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" dirty="0" smtClean="0">
                <a:solidFill>
                  <a:schemeClr val="bg1">
                    <a:lumMod val="75000"/>
                  </a:schemeClr>
                </a:solidFill>
                <a:hlinkClick r:id="rId3"/>
              </a:rPr>
              <a:t>Free PowerPoint Templates</a:t>
            </a:r>
            <a:endParaRPr lang="en-US" sz="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72881" y="229007"/>
            <a:ext cx="3446200" cy="471626"/>
          </a:xfrm>
          <a:prstGeom prst="roundRect">
            <a:avLst/>
          </a:prstGeom>
          <a:gradFill>
            <a:gsLst>
              <a:gs pos="0">
                <a:schemeClr val="bg2">
                  <a:lumMod val="10000"/>
                  <a:alpha val="80000"/>
                </a:schemeClr>
              </a:gs>
              <a:gs pos="74000">
                <a:schemeClr val="bg1">
                  <a:lumMod val="50000"/>
                  <a:alpha val="8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2881" y="229007"/>
            <a:ext cx="3446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chemeClr val="bg1"/>
                </a:solidFill>
                <a:latin typeface="Gill Sans MT" panose="020B0502020104020203" pitchFamily="34" charset="0"/>
                <a:cs typeface="Browallia New" panose="020B0604020202020204" pitchFamily="34" charset="-34"/>
              </a:rPr>
              <a:t>Final Product</a:t>
            </a:r>
            <a:endParaRPr lang="en-US" sz="3000" dirty="0">
              <a:solidFill>
                <a:schemeClr val="bg1"/>
              </a:solidFill>
              <a:latin typeface="Gill Sans MT" panose="020B0502020104020203" pitchFamily="34" charset="0"/>
              <a:cs typeface="Browallia New" panose="020B0604020202020204" pitchFamily="34" charset="-34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9890730" y="6424360"/>
            <a:ext cx="1312025" cy="365125"/>
          </a:xfrm>
        </p:spPr>
        <p:txBody>
          <a:bodyPr/>
          <a:lstStyle/>
          <a:p>
            <a:fld id="{F2A403D9-1EF9-4D83-8F99-27C64A2CC18F}" type="slidenum">
              <a:rPr lang="en-US" sz="3600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6" y="783005"/>
            <a:ext cx="10075863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7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6620</TotalTime>
  <Words>946</Words>
  <Application>Microsoft Office PowerPoint</Application>
  <PresentationFormat>Widescreen</PresentationFormat>
  <Paragraphs>364</Paragraphs>
  <Slides>34</Slides>
  <Notes>32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8" baseType="lpstr">
      <vt:lpstr>Arial</vt:lpstr>
      <vt:lpstr>Browallia New</vt:lpstr>
      <vt:lpstr>Calibri</vt:lpstr>
      <vt:lpstr>Calibri Light</vt:lpstr>
      <vt:lpstr>Cambria Math</vt:lpstr>
      <vt:lpstr>Candara</vt:lpstr>
      <vt:lpstr>DejaVu Serif</vt:lpstr>
      <vt:lpstr>Estrangelo Edessa</vt:lpstr>
      <vt:lpstr>Gill Sans MT</vt:lpstr>
      <vt:lpstr>Microsoft Sans Serif</vt:lpstr>
      <vt:lpstr>Times New Roman</vt:lpstr>
      <vt:lpstr>Wingdings</vt:lpstr>
      <vt:lpstr>Office Theme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james sager;sage-fox.com</dc:creator>
  <cp:lastModifiedBy>Scott Sararas</cp:lastModifiedBy>
  <cp:revision>1449</cp:revision>
  <dcterms:created xsi:type="dcterms:W3CDTF">2015-12-31T02:20:12Z</dcterms:created>
  <dcterms:modified xsi:type="dcterms:W3CDTF">2017-03-27T17:03:13Z</dcterms:modified>
</cp:coreProperties>
</file>